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3354" r:id="rId2"/>
    <p:sldId id="3351" r:id="rId3"/>
    <p:sldId id="3102" r:id="rId4"/>
    <p:sldId id="3131" r:id="rId5"/>
    <p:sldId id="3343" r:id="rId6"/>
    <p:sldId id="3335" r:id="rId7"/>
    <p:sldId id="3336" r:id="rId8"/>
    <p:sldId id="3337" r:id="rId9"/>
    <p:sldId id="3338" r:id="rId10"/>
    <p:sldId id="3129" r:id="rId11"/>
    <p:sldId id="3353" r:id="rId12"/>
    <p:sldId id="3339" r:id="rId13"/>
    <p:sldId id="3342" r:id="rId14"/>
    <p:sldId id="3348" r:id="rId15"/>
    <p:sldId id="3031" r:id="rId16"/>
    <p:sldId id="3295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3" autoAdjust="0"/>
    <p:restoredTop sz="55127" autoAdjust="0"/>
  </p:normalViewPr>
  <p:slideViewPr>
    <p:cSldViewPr snapToGrid="0">
      <p:cViewPr varScale="1">
        <p:scale>
          <a:sx n="69" d="100"/>
          <a:sy n="69" d="100"/>
        </p:scale>
        <p:origin x="3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12E43-17AD-4F61-AEC7-C2ED6066EAAA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A6F96-2890-4693-9080-ECBD8ED107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522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097FC-C3E0-46C8-D7AD-70FF98B82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08D7BA5-05B1-D00A-4702-FCB89DCCB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15DCE05-E951-B480-EC7D-424805A31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F316EC-6D91-E783-EE6F-6E3F3A435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02459-C233-4809-96A6-E4C316B742B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337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4876E-1475-CBA5-AFD2-9AC085839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5D717C1-053F-4966-1FCB-FCAFA7CCF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40A4EA0-9C8C-5A3B-E623-A707F96F4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645537-DD2A-E5E0-6D51-9198DFF165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02459-C233-4809-96A6-E4C316B742B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105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02459-C233-4809-96A6-E4C316B742B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944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51DEE-975D-4DE8-9229-C34DC29B3B5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804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097FC-C3E0-46C8-D7AD-70FF98B82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08D7BA5-05B1-D00A-4702-FCB89DCCB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15DCE05-E951-B480-EC7D-424805A31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F316EC-6D91-E783-EE6F-6E3F3A435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02459-C233-4809-96A6-E4C316B742B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377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A6F96-2890-4693-9080-ECBD8ED107B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4634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02459-C233-4809-96A6-E4C316B742B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404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02459-C233-4809-96A6-E4C316B742B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282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02459-C233-4809-96A6-E4C316B742B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23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02459-C233-4809-96A6-E4C316B742B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901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02459-C233-4809-96A6-E4C316B742B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90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A6F96-2890-4693-9080-ECBD8ED107B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08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02459-C233-4809-96A6-E4C316B742B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792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E222B1-1B58-AD58-08A0-C97038B0B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1A94F92-2E17-CE32-25CF-CD2AF2711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788A3D-E5BF-B784-63C6-6CFF3FBE3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8EA435-9216-A9ED-C989-4859C7113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503C4D-2220-45BD-EEDD-CC468362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89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A06DEE-DE7C-2316-98CB-8E2F5286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AA765D2-9CAC-05F3-7EDF-EC0DBB902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5A9D5C-5962-670A-9DEE-3CEAF1CC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74C8D2-FC69-EFE6-A0AF-47BF0C5A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FD47E9-D838-909C-7E00-3406B9E6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78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356B2BE-4873-07E3-4F1E-5531AE2F5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E0F503E-3630-7BB7-63A6-EC86708DB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C0708C-2157-B73B-A075-4E711FA3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D7B05A-82AD-59BC-6B9C-8FC63BDDE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2D7B87-4358-D971-EA71-7EE011E64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476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C86210-5A2D-F814-C6F9-FB35DE2E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E5F91B-69A5-6142-0EA9-1317D45DF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D76C18-EA00-AF90-6299-451289596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031288-B5DC-F194-E61B-EB27F913A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2B8D3B-9C2E-B8EC-D337-8194DF73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62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10960B-7B67-6827-8097-830998D38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CA02B7-B506-AB6B-B8EB-997AE1DF0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C54452-1EC4-2A1B-7DB5-6276485C7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C51114-E962-B173-55D5-33803C3C6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15CB33-F495-BE2B-3240-DA8070AD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932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FACD11-CC31-B048-7B1C-7730BB76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274E05-31A4-6D55-4AE0-CF4D59418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3A3F41-39AB-C1CB-EA5A-774F09F36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4FFC2D-76D3-89B6-B0DD-02C48AFC4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429ED95-48B8-3DDA-8539-D79B07B8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8182DB1-C7EC-A71A-1F6B-126A2B428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6134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4DDE36-599E-5E0A-437B-12D9C576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4BC7B-3C51-3662-8116-F23B4B4C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9178161-F486-A98D-22D5-61CD31AFE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FBAD2CF-9515-7307-F111-00175C8AD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2405D7E-58EC-A791-FDC5-AC82E6B7B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9BC6CF4-CCA1-0A3A-EFFD-69F9D532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7D6CABE-7B78-4B05-7BD6-8F4C41BF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954DF93-E26F-786A-EE04-DB1303A3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81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653AC3-0213-EDEF-BFE9-E69E119F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30D37DC-51F3-EE5E-5382-26E7FC56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7EEA5F8-7888-9649-DED9-245CFC0CB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1A9CBD-E389-2032-52BC-2E8A7D98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140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72E7B4-EC75-CEB4-BAD6-E40D9C2FF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7D96D25-D66E-CC1A-A9C1-6EF41E4D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FF2DE5-1D20-A0A6-DD70-54490C84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767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5F0292-F8D4-D14B-AFF5-3287BFF1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0D747-9E88-F7E4-5328-AA3B18108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90F6F8-4FE0-8674-733D-A365CE9FA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94903C-A004-9A97-CD66-057D5020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165B56-7A8E-3C37-A104-6B73F621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6186F07-F4F9-8F61-F081-6A88F837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412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44E33-0634-B9FD-2CF3-963B01F95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BCF4B4C-EA68-63EA-C117-2DF5A44008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0AC159D-5559-8304-14C4-38FAAC2E4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D6BE0C-33A9-99B6-CB21-18D9EA259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2CE11E-4101-BAFC-E041-8F5E38DCF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7D94AD-8AD1-8B07-7B46-8347073F5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548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3C67E51-2FA3-763B-8BBF-675409406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5C3DDF-A565-7579-7A30-25D809AE5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B885BC-0E7A-84FD-B83E-2618CAAE0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AC99C-D50E-4E91-A691-9BDF38185A97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EFC2AC-0D83-6F80-2A4B-0DD8D6F13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C00092-548F-35BB-5478-C7ED51069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3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2A4F3-3C20-684C-B1F8-CBEF62E08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6CA9220-BFB1-0A2F-A289-F614813F461B}"/>
              </a:ext>
            </a:extLst>
          </p:cNvPr>
          <p:cNvSpPr/>
          <p:nvPr/>
        </p:nvSpPr>
        <p:spPr>
          <a:xfrm>
            <a:off x="2390968" y="1478957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8827F96-C09A-87B3-42EE-1745207034D6}"/>
              </a:ext>
            </a:extLst>
          </p:cNvPr>
          <p:cNvCxnSpPr>
            <a:cxnSpLocks/>
          </p:cNvCxnSpPr>
          <p:nvPr/>
        </p:nvCxnSpPr>
        <p:spPr>
          <a:xfrm>
            <a:off x="1752612" y="2048300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601604C-7E46-4E27-C6CB-A6251ADAA388}"/>
              </a:ext>
            </a:extLst>
          </p:cNvPr>
          <p:cNvCxnSpPr>
            <a:cxnSpLocks/>
          </p:cNvCxnSpPr>
          <p:nvPr/>
        </p:nvCxnSpPr>
        <p:spPr>
          <a:xfrm>
            <a:off x="3909217" y="2048300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F24C45C-A95A-B188-C123-2B2A2C19BCF4}"/>
              </a:ext>
            </a:extLst>
          </p:cNvPr>
          <p:cNvSpPr/>
          <p:nvPr/>
        </p:nvSpPr>
        <p:spPr>
          <a:xfrm>
            <a:off x="4564827" y="1841268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C2BA261-482F-3B8F-D848-F5039E1466AE}"/>
              </a:ext>
            </a:extLst>
          </p:cNvPr>
          <p:cNvSpPr/>
          <p:nvPr/>
        </p:nvSpPr>
        <p:spPr>
          <a:xfrm>
            <a:off x="8517418" y="1470979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58AD4C1-34F9-7365-A1B0-DB9322016FC5}"/>
              </a:ext>
            </a:extLst>
          </p:cNvPr>
          <p:cNvCxnSpPr>
            <a:cxnSpLocks/>
          </p:cNvCxnSpPr>
          <p:nvPr/>
        </p:nvCxnSpPr>
        <p:spPr>
          <a:xfrm>
            <a:off x="7879062" y="204032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6903C0DD-6C9E-8A8C-8277-D01529CB0BBD}"/>
              </a:ext>
            </a:extLst>
          </p:cNvPr>
          <p:cNvCxnSpPr>
            <a:cxnSpLocks/>
          </p:cNvCxnSpPr>
          <p:nvPr/>
        </p:nvCxnSpPr>
        <p:spPr>
          <a:xfrm>
            <a:off x="10035667" y="204032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67A03CD3-DE14-9423-F5A6-C2F36CD9F5F3}"/>
              </a:ext>
            </a:extLst>
          </p:cNvPr>
          <p:cNvSpPr/>
          <p:nvPr/>
        </p:nvSpPr>
        <p:spPr>
          <a:xfrm>
            <a:off x="10691277" y="1833290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9C8C1B33-A384-1C9F-7A04-87FFAF906E04}"/>
              </a:ext>
            </a:extLst>
          </p:cNvPr>
          <p:cNvSpPr/>
          <p:nvPr/>
        </p:nvSpPr>
        <p:spPr>
          <a:xfrm>
            <a:off x="6654112" y="1798784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06D49738-8614-D64A-94DF-752EF81605AD}"/>
              </a:ext>
            </a:extLst>
          </p:cNvPr>
          <p:cNvSpPr/>
          <p:nvPr/>
        </p:nvSpPr>
        <p:spPr>
          <a:xfrm>
            <a:off x="6654112" y="1212631"/>
            <a:ext cx="1354087" cy="4830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11C4C6D1-9A14-990F-FE5C-B5FAF8F329D3}"/>
              </a:ext>
            </a:extLst>
          </p:cNvPr>
          <p:cNvSpPr/>
          <p:nvPr/>
        </p:nvSpPr>
        <p:spPr>
          <a:xfrm>
            <a:off x="3512403" y="3173546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C94C95B-8303-9C55-290F-C84C84DEB023}"/>
              </a:ext>
            </a:extLst>
          </p:cNvPr>
          <p:cNvCxnSpPr>
            <a:cxnSpLocks/>
          </p:cNvCxnSpPr>
          <p:nvPr/>
        </p:nvCxnSpPr>
        <p:spPr>
          <a:xfrm>
            <a:off x="2874047" y="3742889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E18B705-FE2E-9B53-E387-C9830F8589D3}"/>
              </a:ext>
            </a:extLst>
          </p:cNvPr>
          <p:cNvCxnSpPr>
            <a:cxnSpLocks/>
          </p:cNvCxnSpPr>
          <p:nvPr/>
        </p:nvCxnSpPr>
        <p:spPr>
          <a:xfrm>
            <a:off x="5030652" y="3742889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33F63CD-DEBE-B42A-754D-2344BE051731}"/>
              </a:ext>
            </a:extLst>
          </p:cNvPr>
          <p:cNvSpPr/>
          <p:nvPr/>
        </p:nvSpPr>
        <p:spPr>
          <a:xfrm>
            <a:off x="9677409" y="3501350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3E0EA57-2F39-5BEE-5BE7-28E10E07AFBC}"/>
              </a:ext>
            </a:extLst>
          </p:cNvPr>
          <p:cNvSpPr/>
          <p:nvPr/>
        </p:nvSpPr>
        <p:spPr>
          <a:xfrm>
            <a:off x="5669008" y="3501351"/>
            <a:ext cx="1104181" cy="4830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F39F4988-AA87-6361-AD93-0E5500E4697F}"/>
              </a:ext>
            </a:extLst>
          </p:cNvPr>
          <p:cNvSpPr/>
          <p:nvPr/>
        </p:nvSpPr>
        <p:spPr>
          <a:xfrm>
            <a:off x="7465680" y="3173545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0FD1027-2074-30C3-E509-1C9F925199E2}"/>
              </a:ext>
            </a:extLst>
          </p:cNvPr>
          <p:cNvCxnSpPr>
            <a:cxnSpLocks/>
          </p:cNvCxnSpPr>
          <p:nvPr/>
        </p:nvCxnSpPr>
        <p:spPr>
          <a:xfrm>
            <a:off x="6827324" y="3742888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F0D41A4F-61E9-EF21-1B5C-1F8AEA5440D6}"/>
              </a:ext>
            </a:extLst>
          </p:cNvPr>
          <p:cNvCxnSpPr>
            <a:cxnSpLocks/>
          </p:cNvCxnSpPr>
          <p:nvPr/>
        </p:nvCxnSpPr>
        <p:spPr>
          <a:xfrm>
            <a:off x="8983929" y="3742888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A654FA43-DB27-1BE0-75B8-CE042450B3F7}"/>
              </a:ext>
            </a:extLst>
          </p:cNvPr>
          <p:cNvSpPr/>
          <p:nvPr/>
        </p:nvSpPr>
        <p:spPr>
          <a:xfrm>
            <a:off x="1904366" y="3476729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F5C2FD12-E791-73BE-3255-9432979F725A}"/>
              </a:ext>
            </a:extLst>
          </p:cNvPr>
          <p:cNvSpPr/>
          <p:nvPr/>
        </p:nvSpPr>
        <p:spPr>
          <a:xfrm>
            <a:off x="581380" y="1786954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29EEE7-7AEC-2D41-2164-E3E08FECC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0" y="2366523"/>
            <a:ext cx="491167" cy="49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70B7A894-D419-BD6A-3FC7-9BCE8180152C}"/>
              </a:ext>
            </a:extLst>
          </p:cNvPr>
          <p:cNvSpPr/>
          <p:nvPr/>
        </p:nvSpPr>
        <p:spPr>
          <a:xfrm>
            <a:off x="1211444" y="5074253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0A8AB30-5B4F-D2AE-0AEC-4262637E4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721" y="507425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76009F7-736A-4650-D5DA-4B11F95A9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406" y="50117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D81979DC-4835-2FEA-5E0F-4136D7209BBA}"/>
              </a:ext>
            </a:extLst>
          </p:cNvPr>
          <p:cNvSpPr/>
          <p:nvPr/>
        </p:nvSpPr>
        <p:spPr>
          <a:xfrm>
            <a:off x="7153126" y="5111445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6C5B0-1263-73CC-2E27-552924EDE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844" y="511144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45827606-C6A0-8FAD-4310-583FDD26A094}"/>
              </a:ext>
            </a:extLst>
          </p:cNvPr>
          <p:cNvSpPr/>
          <p:nvPr/>
        </p:nvSpPr>
        <p:spPr>
          <a:xfrm>
            <a:off x="10107513" y="5120048"/>
            <a:ext cx="1518249" cy="11386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C361CE4-C4C1-90AA-D8ED-2DA0063C2E41}"/>
              </a:ext>
            </a:extLst>
          </p:cNvPr>
          <p:cNvSpPr/>
          <p:nvPr/>
        </p:nvSpPr>
        <p:spPr>
          <a:xfrm>
            <a:off x="433852" y="955438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468E7451-90E0-6D0A-09DB-34F9A2FBE415}"/>
              </a:ext>
            </a:extLst>
          </p:cNvPr>
          <p:cNvSpPr/>
          <p:nvPr/>
        </p:nvSpPr>
        <p:spPr>
          <a:xfrm>
            <a:off x="433852" y="946175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A0FB92A-946F-FA0B-09CA-7708943F9B78}"/>
              </a:ext>
            </a:extLst>
          </p:cNvPr>
          <p:cNvSpPr/>
          <p:nvPr/>
        </p:nvSpPr>
        <p:spPr>
          <a:xfrm>
            <a:off x="6015056" y="921258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8F4E0F8-DC72-94C0-6251-11903FDD8275}"/>
              </a:ext>
            </a:extLst>
          </p:cNvPr>
          <p:cNvSpPr/>
          <p:nvPr/>
        </p:nvSpPr>
        <p:spPr>
          <a:xfrm>
            <a:off x="458491" y="3095292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E7B0FA64-7106-E639-5A83-BB651CEA347A}"/>
              </a:ext>
            </a:extLst>
          </p:cNvPr>
          <p:cNvSpPr/>
          <p:nvPr/>
        </p:nvSpPr>
        <p:spPr>
          <a:xfrm>
            <a:off x="470375" y="4681929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486A912C-2DC3-1749-FEE9-1990E918B192}"/>
              </a:ext>
            </a:extLst>
          </p:cNvPr>
          <p:cNvSpPr/>
          <p:nvPr/>
        </p:nvSpPr>
        <p:spPr>
          <a:xfrm>
            <a:off x="6547730" y="4683442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2994A3A-F454-DF94-F910-8AAC08471673}"/>
              </a:ext>
            </a:extLst>
          </p:cNvPr>
          <p:cNvSpPr txBox="1"/>
          <p:nvPr/>
        </p:nvSpPr>
        <p:spPr>
          <a:xfrm>
            <a:off x="611502" y="153576"/>
            <a:ext cx="1101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有那些在不訓練模型的情況下強化語言模型的方法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67F2A30-71D6-60B0-C36E-0CFA1E7D4791}"/>
              </a:ext>
            </a:extLst>
          </p:cNvPr>
          <p:cNvSpPr/>
          <p:nvPr/>
        </p:nvSpPr>
        <p:spPr>
          <a:xfrm>
            <a:off x="6381750" y="4533900"/>
            <a:ext cx="5489908" cy="20573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141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ADDFDE2-4415-D86D-E79B-25FB07EF6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26" y="4751107"/>
            <a:ext cx="11640365" cy="198133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C7899A6-E958-C25E-8014-52ECEF21D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012662"/>
            <a:ext cx="10287000" cy="344855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AE1BF55-F4C8-5DBB-30E3-8311DE918C7B}"/>
              </a:ext>
            </a:extLst>
          </p:cNvPr>
          <p:cNvSpPr txBox="1"/>
          <p:nvPr/>
        </p:nvSpPr>
        <p:spPr>
          <a:xfrm>
            <a:off x="8319247" y="722767"/>
            <a:ext cx="3872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https://arxiv.org/abs/2305.19118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31796D6-44E2-5C9E-7718-3E605D88E026}"/>
              </a:ext>
            </a:extLst>
          </p:cNvPr>
          <p:cNvSpPr/>
          <p:nvPr/>
        </p:nvSpPr>
        <p:spPr>
          <a:xfrm>
            <a:off x="847296" y="3730104"/>
            <a:ext cx="10277905" cy="6163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3CA2F2C-0D57-F2D2-D195-A8FF8F42F006}"/>
              </a:ext>
            </a:extLst>
          </p:cNvPr>
          <p:cNvSpPr/>
          <p:nvPr/>
        </p:nvSpPr>
        <p:spPr>
          <a:xfrm>
            <a:off x="847296" y="3106271"/>
            <a:ext cx="10287000" cy="526225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7CFF959-21E0-4760-6141-9CF411DE9E8A}"/>
              </a:ext>
            </a:extLst>
          </p:cNvPr>
          <p:cNvSpPr txBox="1"/>
          <p:nvPr/>
        </p:nvSpPr>
        <p:spPr>
          <a:xfrm>
            <a:off x="838037" y="4346475"/>
            <a:ext cx="484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為反對而反對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03176A1-2E23-7F75-79CF-9A6944B89E18}"/>
              </a:ext>
            </a:extLst>
          </p:cNvPr>
          <p:cNvSpPr txBox="1"/>
          <p:nvPr/>
        </p:nvSpPr>
        <p:spPr>
          <a:xfrm>
            <a:off x="506473" y="336627"/>
            <a:ext cx="4865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討論會不會停不下來？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5476918-A87E-B168-8871-591516EA69FD}"/>
              </a:ext>
            </a:extLst>
          </p:cNvPr>
          <p:cNvSpPr txBox="1"/>
          <p:nvPr/>
        </p:nvSpPr>
        <p:spPr>
          <a:xfrm>
            <a:off x="8319247" y="4860248"/>
            <a:ext cx="3674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https://arxiv.org/abs/2305.14325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04754D1-C290-7E8C-03C1-3FE9FA911473}"/>
              </a:ext>
            </a:extLst>
          </p:cNvPr>
          <p:cNvCxnSpPr/>
          <p:nvPr/>
        </p:nvCxnSpPr>
        <p:spPr>
          <a:xfrm>
            <a:off x="2510971" y="6545943"/>
            <a:ext cx="52686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91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17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621F10-92EC-8941-A9ED-150FE995F7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3889D25-8C28-CD1F-0B0B-F5F09EE7E7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CD645E-03AC-2DF7-26E9-250441757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476" y="291273"/>
            <a:ext cx="8943674" cy="631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70415CA-8175-913C-B090-8E226EB9C034}"/>
              </a:ext>
            </a:extLst>
          </p:cNvPr>
          <p:cNvSpPr txBox="1"/>
          <p:nvPr/>
        </p:nvSpPr>
        <p:spPr>
          <a:xfrm>
            <a:off x="419100" y="291273"/>
            <a:ext cx="25998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團隊需要有不同的腳色</a:t>
            </a:r>
            <a:endParaRPr lang="zh-TW" altLang="en-US" sz="3200" b="1" u="sng" dirty="0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AF2618D3-5283-0879-8BB1-E2401FD93B9E}"/>
              </a:ext>
            </a:extLst>
          </p:cNvPr>
          <p:cNvSpPr/>
          <p:nvPr/>
        </p:nvSpPr>
        <p:spPr>
          <a:xfrm>
            <a:off x="1009650" y="1960440"/>
            <a:ext cx="2909729" cy="1005199"/>
          </a:xfrm>
          <a:prstGeom prst="wedgeRoundRectCallout">
            <a:avLst>
              <a:gd name="adj1" fmla="val 75786"/>
              <a:gd name="adj2" fmla="val 19689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七步之外，魔法快；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七步之內，斧頭快。</a:t>
            </a:r>
          </a:p>
        </p:txBody>
      </p:sp>
    </p:spTree>
    <p:extLst>
      <p:ext uri="{BB962C8B-B14F-4D97-AF65-F5344CB8AC3E}">
        <p14:creationId xmlns:p14="http://schemas.microsoft.com/office/powerpoint/2010/main" val="417356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7A5102-26B2-7FF0-897E-A824EFF4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引入不同的腳色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0EFA135-4CD2-0C55-F31F-0DA4401B9B22}"/>
              </a:ext>
            </a:extLst>
          </p:cNvPr>
          <p:cNvSpPr txBox="1"/>
          <p:nvPr/>
        </p:nvSpPr>
        <p:spPr>
          <a:xfrm>
            <a:off x="838200" y="13888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https://arxiv.org/abs/2303.17760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B9091D4-95C5-6714-F774-6D790F5CA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97708" y="1043095"/>
            <a:ext cx="1218826" cy="129518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AB4E53A-20C4-D539-05FE-563BF4D5324F}"/>
              </a:ext>
            </a:extLst>
          </p:cNvPr>
          <p:cNvSpPr txBox="1"/>
          <p:nvPr/>
        </p:nvSpPr>
        <p:spPr>
          <a:xfrm>
            <a:off x="6762394" y="544892"/>
            <a:ext cx="4490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把一個人活成一個團隊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25CF2B6-DC8B-16F0-B58F-A013D7690441}"/>
              </a:ext>
            </a:extLst>
          </p:cNvPr>
          <p:cNvSpPr txBox="1"/>
          <p:nvPr/>
        </p:nvSpPr>
        <p:spPr>
          <a:xfrm>
            <a:off x="9515523" y="1790917"/>
            <a:ext cx="1218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CEO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7A1A19-3F0D-CFB5-DC94-B5EAC3FD0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78" y="216093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3D5838-82E3-F553-3B94-18B9449C9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30" y="280058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54F5758-8F78-EAC5-DFEA-F982CE7C9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32" y="390534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EA0E3B45-69E6-B6E1-1CD4-DAD29C5ABD94}"/>
              </a:ext>
            </a:extLst>
          </p:cNvPr>
          <p:cNvSpPr/>
          <p:nvPr/>
        </p:nvSpPr>
        <p:spPr>
          <a:xfrm>
            <a:off x="5393657" y="1285564"/>
            <a:ext cx="2909729" cy="609600"/>
          </a:xfrm>
          <a:prstGeom prst="wedgeRoundRectCallout">
            <a:avLst>
              <a:gd name="adj1" fmla="val 60728"/>
              <a:gd name="adj2" fmla="val 53802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完成某項專案</a:t>
            </a:r>
          </a:p>
        </p:txBody>
      </p:sp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800FBA7D-9FA4-26D8-8548-CDF367620E11}"/>
              </a:ext>
            </a:extLst>
          </p:cNvPr>
          <p:cNvSpPr/>
          <p:nvPr/>
        </p:nvSpPr>
        <p:spPr>
          <a:xfrm>
            <a:off x="5393657" y="2124858"/>
            <a:ext cx="2919814" cy="972538"/>
          </a:xfrm>
          <a:prstGeom prst="wedgeRoundRectCallout">
            <a:avLst>
              <a:gd name="adj1" fmla="val -66536"/>
              <a:gd name="adj2" fmla="val 41599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先做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，再做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，然後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0E9C6B6B-DBA1-296D-F378-F1FC0C57841F}"/>
              </a:ext>
            </a:extLst>
          </p:cNvPr>
          <p:cNvSpPr/>
          <p:nvPr/>
        </p:nvSpPr>
        <p:spPr>
          <a:xfrm>
            <a:off x="5393657" y="3242232"/>
            <a:ext cx="2919814" cy="601406"/>
          </a:xfrm>
          <a:prstGeom prst="wedgeRoundRectCallout">
            <a:avLst>
              <a:gd name="adj1" fmla="val 64468"/>
              <a:gd name="adj2" fmla="val 4728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寫程式</a:t>
            </a:r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70E13814-EC66-5E4A-9625-06BDDEE12EF1}"/>
              </a:ext>
            </a:extLst>
          </p:cNvPr>
          <p:cNvSpPr/>
          <p:nvPr/>
        </p:nvSpPr>
        <p:spPr>
          <a:xfrm>
            <a:off x="5393656" y="4019787"/>
            <a:ext cx="2919813" cy="928057"/>
          </a:xfrm>
          <a:prstGeom prst="wedgeRoundRectCallout">
            <a:avLst>
              <a:gd name="adj1" fmla="val -72573"/>
              <a:gd name="adj2" fmla="val 279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試用一下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給建議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6FBEEA1-CE7D-FE96-D164-93B46181D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861" y="51239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語音泡泡: 圓角矩形 16">
            <a:extLst>
              <a:ext uri="{FF2B5EF4-FFF2-40B4-BE49-F238E27FC236}">
                <a16:creationId xmlns:a16="http://schemas.microsoft.com/office/drawing/2014/main" id="{F51930A9-0837-35FB-4CCC-3729991B1E97}"/>
              </a:ext>
            </a:extLst>
          </p:cNvPr>
          <p:cNvSpPr/>
          <p:nvPr/>
        </p:nvSpPr>
        <p:spPr>
          <a:xfrm>
            <a:off x="5415390" y="5123993"/>
            <a:ext cx="2909730" cy="972538"/>
          </a:xfrm>
          <a:prstGeom prst="wedgeRoundRectCallout">
            <a:avLst>
              <a:gd name="adj1" fmla="val 65289"/>
              <a:gd name="adj2" fmla="val 13946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加上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XX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功能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F420B5A-BC7C-F067-B969-71A875E1BCFB}"/>
              </a:ext>
            </a:extLst>
          </p:cNvPr>
          <p:cNvSpPr txBox="1"/>
          <p:nvPr/>
        </p:nvSpPr>
        <p:spPr>
          <a:xfrm>
            <a:off x="1459683" y="2302480"/>
            <a:ext cx="2044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project manager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0952E67-3DB8-2248-70E5-F40BDDC34FA0}"/>
              </a:ext>
            </a:extLst>
          </p:cNvPr>
          <p:cNvSpPr txBox="1"/>
          <p:nvPr/>
        </p:nvSpPr>
        <p:spPr>
          <a:xfrm>
            <a:off x="9843061" y="5318094"/>
            <a:ext cx="2044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project manager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B7CC5C-C4E8-ECBD-9217-B83930048B52}"/>
              </a:ext>
            </a:extLst>
          </p:cNvPr>
          <p:cNvSpPr txBox="1"/>
          <p:nvPr/>
        </p:nvSpPr>
        <p:spPr>
          <a:xfrm>
            <a:off x="9843061" y="3074346"/>
            <a:ext cx="2044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programmer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6896576-4500-9F33-DF97-C79CF5497235}"/>
              </a:ext>
            </a:extLst>
          </p:cNvPr>
          <p:cNvSpPr txBox="1"/>
          <p:nvPr/>
        </p:nvSpPr>
        <p:spPr>
          <a:xfrm>
            <a:off x="2595283" y="448381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AI user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E30FCE5-A703-F681-193E-BB9C1F9F97E9}"/>
              </a:ext>
            </a:extLst>
          </p:cNvPr>
          <p:cNvSpPr txBox="1"/>
          <p:nvPr/>
        </p:nvSpPr>
        <p:spPr>
          <a:xfrm rot="5400000">
            <a:off x="6621789" y="6230033"/>
            <a:ext cx="804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48B382F-DF49-4654-EADE-A8A68EE530DE}"/>
              </a:ext>
            </a:extLst>
          </p:cNvPr>
          <p:cNvSpPr txBox="1"/>
          <p:nvPr/>
        </p:nvSpPr>
        <p:spPr>
          <a:xfrm>
            <a:off x="453559" y="5336024"/>
            <a:ext cx="4722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創造不同腳色：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不同模型本來就有不同的專長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“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你是一個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manager 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EE35322-D38B-F695-083B-DB79AD136451}"/>
              </a:ext>
            </a:extLst>
          </p:cNvPr>
          <p:cNvSpPr txBox="1"/>
          <p:nvPr/>
        </p:nvSpPr>
        <p:spPr>
          <a:xfrm>
            <a:off x="9843061" y="3905343"/>
            <a:ext cx="213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e.g. Code llama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201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2" grpId="0" animBg="1"/>
      <p:bldP spid="13" grpId="0" animBg="1"/>
      <p:bldP spid="17" grpId="0" animBg="1"/>
      <p:bldP spid="18" grpId="0"/>
      <p:bldP spid="19" grpId="0"/>
      <p:bldP spid="20" grpId="0"/>
      <p:bldP spid="21" grpId="0"/>
      <p:bldP spid="23" grpId="0"/>
      <p:bldP spid="24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B7E35-D40E-7082-C87C-09C1FCD4E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F0BC7C3-9E05-52CB-E7C4-F5C24F54A3A6}"/>
              </a:ext>
            </a:extLst>
          </p:cNvPr>
          <p:cNvSpPr txBox="1"/>
          <p:nvPr/>
        </p:nvSpPr>
        <p:spPr>
          <a:xfrm>
            <a:off x="263107" y="6377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https://arxiv.org/abs/2310.02170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2E443F4-B8C5-5793-F13C-031813C48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02" y="4902380"/>
            <a:ext cx="1218826" cy="129518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3AAF907-3788-46F9-C622-AD4070294273}"/>
              </a:ext>
            </a:extLst>
          </p:cNvPr>
          <p:cNvSpPr txBox="1"/>
          <p:nvPr/>
        </p:nvSpPr>
        <p:spPr>
          <a:xfrm>
            <a:off x="941438" y="4455636"/>
            <a:ext cx="1218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CEO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2CB387-E321-AD8D-323D-24A451E30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096" y="92935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9989FF-D23F-10B8-C2FB-2C4104CB9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048" y="156900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33B3EAD-BE9A-2AD9-7085-E0385159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50" y="267376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E8D70363-EEA9-1F48-C171-67F8D032C470}"/>
              </a:ext>
            </a:extLst>
          </p:cNvPr>
          <p:cNvSpPr/>
          <p:nvPr/>
        </p:nvSpPr>
        <p:spPr>
          <a:xfrm>
            <a:off x="5542275" y="893276"/>
            <a:ext cx="2919814" cy="972538"/>
          </a:xfrm>
          <a:prstGeom prst="wedgeRoundRectCallout">
            <a:avLst>
              <a:gd name="adj1" fmla="val -66536"/>
              <a:gd name="adj2" fmla="val 41599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先做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，再做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，然後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B2D913E4-3EC3-CAE7-59D2-F031F87A3153}"/>
              </a:ext>
            </a:extLst>
          </p:cNvPr>
          <p:cNvSpPr/>
          <p:nvPr/>
        </p:nvSpPr>
        <p:spPr>
          <a:xfrm>
            <a:off x="5542275" y="2010650"/>
            <a:ext cx="2919814" cy="601406"/>
          </a:xfrm>
          <a:prstGeom prst="wedgeRoundRectCallout">
            <a:avLst>
              <a:gd name="adj1" fmla="val 64468"/>
              <a:gd name="adj2" fmla="val 4728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寫程式</a:t>
            </a:r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28232576-B42A-CF39-F367-4FB40A6C1C4B}"/>
              </a:ext>
            </a:extLst>
          </p:cNvPr>
          <p:cNvSpPr/>
          <p:nvPr/>
        </p:nvSpPr>
        <p:spPr>
          <a:xfrm>
            <a:off x="5542274" y="2788205"/>
            <a:ext cx="2919813" cy="928057"/>
          </a:xfrm>
          <a:prstGeom prst="wedgeRoundRectCallout">
            <a:avLst>
              <a:gd name="adj1" fmla="val -72573"/>
              <a:gd name="adj2" fmla="val 279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試用一下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給建議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AD4ED9D-6DE5-E94D-FB11-4AC1260D004F}"/>
              </a:ext>
            </a:extLst>
          </p:cNvPr>
          <p:cNvSpPr txBox="1"/>
          <p:nvPr/>
        </p:nvSpPr>
        <p:spPr>
          <a:xfrm>
            <a:off x="1608301" y="1070898"/>
            <a:ext cx="2044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project manager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E5A74E9-179F-B6D8-1F16-251BB0847753}"/>
              </a:ext>
            </a:extLst>
          </p:cNvPr>
          <p:cNvSpPr txBox="1"/>
          <p:nvPr/>
        </p:nvSpPr>
        <p:spPr>
          <a:xfrm>
            <a:off x="9991679" y="1842764"/>
            <a:ext cx="2044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programmer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9258B52-143C-02E5-64FB-743C724EFB89}"/>
              </a:ext>
            </a:extLst>
          </p:cNvPr>
          <p:cNvSpPr txBox="1"/>
          <p:nvPr/>
        </p:nvSpPr>
        <p:spPr>
          <a:xfrm>
            <a:off x="2743901" y="32522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AI user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9037D1E-A23F-69BF-08D7-4A7E28CB6DF1}"/>
              </a:ext>
            </a:extLst>
          </p:cNvPr>
          <p:cNvSpPr txBox="1"/>
          <p:nvPr/>
        </p:nvSpPr>
        <p:spPr>
          <a:xfrm>
            <a:off x="263107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Dynamic LLM Agent Network 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4CC831C8-E419-D48D-AB09-D79AF31C7779}"/>
              </a:ext>
            </a:extLst>
          </p:cNvPr>
          <p:cNvSpPr/>
          <p:nvPr/>
        </p:nvSpPr>
        <p:spPr>
          <a:xfrm>
            <a:off x="1912715" y="4544645"/>
            <a:ext cx="4183285" cy="1039181"/>
          </a:xfrm>
          <a:prstGeom prst="wedgeRoundRectCallout">
            <a:avLst>
              <a:gd name="adj1" fmla="val -59859"/>
              <a:gd name="adj2" fmla="val 7964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根據上述對話，給每個人的貢獻度打分數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52D63924-7CAA-5916-9FF4-CC058CCF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674" y="35717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9D9B3CEE-AA6F-E77A-3D1E-63C7F8DB0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674" y="445563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1151D871-E13A-2A59-753C-789A24014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318" y="534183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00946AE6-D0F6-C9BF-4FF6-33EC45C36730}"/>
              </a:ext>
            </a:extLst>
          </p:cNvPr>
          <p:cNvSpPr/>
          <p:nvPr/>
        </p:nvSpPr>
        <p:spPr>
          <a:xfrm>
            <a:off x="6475430" y="3923739"/>
            <a:ext cx="2919813" cy="762729"/>
          </a:xfrm>
          <a:prstGeom prst="wedgeRoundRectCallout">
            <a:avLst>
              <a:gd name="adj1" fmla="val 60064"/>
              <a:gd name="adj2" fmla="val 666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Programmer: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10, User: 8 …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語音泡泡: 圓角矩形 29">
            <a:extLst>
              <a:ext uri="{FF2B5EF4-FFF2-40B4-BE49-F238E27FC236}">
                <a16:creationId xmlns:a16="http://schemas.microsoft.com/office/drawing/2014/main" id="{2DE9C261-F3EC-8EBA-80CD-849A423CEB0B}"/>
              </a:ext>
            </a:extLst>
          </p:cNvPr>
          <p:cNvSpPr/>
          <p:nvPr/>
        </p:nvSpPr>
        <p:spPr>
          <a:xfrm>
            <a:off x="6475430" y="4846130"/>
            <a:ext cx="2919813" cy="762729"/>
          </a:xfrm>
          <a:prstGeom prst="wedgeRoundRectCallout">
            <a:avLst>
              <a:gd name="adj1" fmla="val 60064"/>
              <a:gd name="adj2" fmla="val 666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Project manager: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7, User: 9 …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1" name="語音泡泡: 圓角矩形 30">
            <a:extLst>
              <a:ext uri="{FF2B5EF4-FFF2-40B4-BE49-F238E27FC236}">
                <a16:creationId xmlns:a16="http://schemas.microsoft.com/office/drawing/2014/main" id="{DFE3E31E-9FF2-BC34-AACD-CFC462F312B3}"/>
              </a:ext>
            </a:extLst>
          </p:cNvPr>
          <p:cNvSpPr/>
          <p:nvPr/>
        </p:nvSpPr>
        <p:spPr>
          <a:xfrm>
            <a:off x="6475430" y="5745842"/>
            <a:ext cx="2919813" cy="762729"/>
          </a:xfrm>
          <a:prstGeom prst="wedgeRoundRectCallout">
            <a:avLst>
              <a:gd name="adj1" fmla="val 60064"/>
              <a:gd name="adj2" fmla="val 666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Project manager: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7, Programmer: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 …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2828B3C-8475-401A-2383-E2446490E3CD}"/>
              </a:ext>
            </a:extLst>
          </p:cNvPr>
          <p:cNvSpPr txBox="1"/>
          <p:nvPr/>
        </p:nvSpPr>
        <p:spPr>
          <a:xfrm>
            <a:off x="3278697" y="5694898"/>
            <a:ext cx="2979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分數太低的之後就不參與工作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F2ADEAF-8D6D-5B69-2558-8B901121E4DC}"/>
              </a:ext>
            </a:extLst>
          </p:cNvPr>
          <p:cNvSpPr txBox="1"/>
          <p:nvPr/>
        </p:nvSpPr>
        <p:spPr>
          <a:xfrm>
            <a:off x="417446" y="3696705"/>
            <a:ext cx="2638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優化團隊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9A9049B-C5E7-276B-FB51-F6DFCFC24E6F}"/>
              </a:ext>
            </a:extLst>
          </p:cNvPr>
          <p:cNvSpPr txBox="1"/>
          <p:nvPr/>
        </p:nvSpPr>
        <p:spPr>
          <a:xfrm>
            <a:off x="9126071" y="179294"/>
            <a:ext cx="291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學術論文目前通常是測試在比較簡單的任務上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26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28" grpId="0" animBg="1"/>
      <p:bldP spid="30" grpId="0" animBg="1"/>
      <p:bldP spid="31" grpId="0" animBg="1"/>
      <p:bldP spid="32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E6F065-E10E-A998-D331-96DCDB3C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2F460C8-327F-EBC2-45CA-AAF35BC0E115}"/>
              </a:ext>
            </a:extLst>
          </p:cNvPr>
          <p:cNvSpPr txBox="1"/>
          <p:nvPr/>
        </p:nvSpPr>
        <p:spPr>
          <a:xfrm>
            <a:off x="838200" y="5462800"/>
            <a:ext cx="106466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未來不需要打造全能的模型，語言模型可以專業分工，不同團隊可以專注於打造專業領域的語言模型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C57626B-93F8-F404-196D-DF7E1933B9B3}"/>
              </a:ext>
            </a:extLst>
          </p:cNvPr>
          <p:cNvSpPr txBox="1"/>
          <p:nvPr/>
        </p:nvSpPr>
        <p:spPr>
          <a:xfrm>
            <a:off x="1540002" y="4790371"/>
            <a:ext cx="3570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https://arxiv.org/abs/2308.00352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B4496DB-EE1C-146B-1783-854F57C96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37" y="1098424"/>
            <a:ext cx="5541263" cy="31493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E324013-A94C-BE51-83C0-64D86B08748B}"/>
              </a:ext>
            </a:extLst>
          </p:cNvPr>
          <p:cNvSpPr txBox="1"/>
          <p:nvPr/>
        </p:nvSpPr>
        <p:spPr>
          <a:xfrm>
            <a:off x="5825190" y="47572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https://github.com/OpenBMB/ChatDev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2CE9F4-E992-1EED-5A7D-0A488B269E9B}"/>
              </a:ext>
            </a:extLst>
          </p:cNvPr>
          <p:cNvSpPr txBox="1"/>
          <p:nvPr/>
        </p:nvSpPr>
        <p:spPr>
          <a:xfrm>
            <a:off x="1540002" y="4328105"/>
            <a:ext cx="3570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MetaGPT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 descr="一張含有 螢幕擷取畫面, 文字, 電腦遊戲, 卡通 的圖片&#10;&#10;自動產生的描述">
            <a:extLst>
              <a:ext uri="{FF2B5EF4-FFF2-40B4-BE49-F238E27FC236}">
                <a16:creationId xmlns:a16="http://schemas.microsoft.com/office/drawing/2014/main" id="{972E3921-E4A4-EDE0-A12B-350096EC5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23" y="105137"/>
            <a:ext cx="4644554" cy="414263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BB7D79C-092D-ECE6-CE22-CB6B6656A57C}"/>
              </a:ext>
            </a:extLst>
          </p:cNvPr>
          <p:cNvSpPr txBox="1"/>
          <p:nvPr/>
        </p:nvSpPr>
        <p:spPr>
          <a:xfrm>
            <a:off x="7081266" y="4328105"/>
            <a:ext cx="3570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ChatDev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55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3562C-11BA-2F39-01EC-81CCAC6A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32509E-8B15-D6AA-EE41-FE89E4F2E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組成的社群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B033FB-2EA7-61F7-7703-BF646641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54F451-5670-E354-2834-0ED7507FC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86" y="1418044"/>
            <a:ext cx="9823628" cy="51665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FF5FA1A-4306-39FA-5454-DACD8AB1578B}"/>
              </a:ext>
            </a:extLst>
          </p:cNvPr>
          <p:cNvSpPr txBox="1"/>
          <p:nvPr/>
        </p:nvSpPr>
        <p:spPr>
          <a:xfrm>
            <a:off x="8624596" y="399564"/>
            <a:ext cx="3567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https://arxiv.org/abs/2304.03442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3401E0-69A4-DC12-4880-6EB6998CB2F3}"/>
              </a:ext>
            </a:extLst>
          </p:cNvPr>
          <p:cNvSpPr txBox="1"/>
          <p:nvPr/>
        </p:nvSpPr>
        <p:spPr>
          <a:xfrm>
            <a:off x="6811347" y="45522"/>
            <a:ext cx="7203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https://youtu.be/G44Lkj7XDsA?si=cMbKG3tqPbIgnnBq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D028B4-36B7-799B-62FA-C121EE6F8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064" y="2258219"/>
            <a:ext cx="34861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43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2A4F3-3C20-684C-B1F8-CBEF62E08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6CA9220-BFB1-0A2F-A289-F614813F461B}"/>
              </a:ext>
            </a:extLst>
          </p:cNvPr>
          <p:cNvSpPr/>
          <p:nvPr/>
        </p:nvSpPr>
        <p:spPr>
          <a:xfrm>
            <a:off x="2390968" y="1478957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8827F96-C09A-87B3-42EE-1745207034D6}"/>
              </a:ext>
            </a:extLst>
          </p:cNvPr>
          <p:cNvCxnSpPr>
            <a:cxnSpLocks/>
          </p:cNvCxnSpPr>
          <p:nvPr/>
        </p:nvCxnSpPr>
        <p:spPr>
          <a:xfrm>
            <a:off x="1752612" y="2048300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601604C-7E46-4E27-C6CB-A6251ADAA388}"/>
              </a:ext>
            </a:extLst>
          </p:cNvPr>
          <p:cNvCxnSpPr>
            <a:cxnSpLocks/>
          </p:cNvCxnSpPr>
          <p:nvPr/>
        </p:nvCxnSpPr>
        <p:spPr>
          <a:xfrm>
            <a:off x="3909217" y="2048300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F24C45C-A95A-B188-C123-2B2A2C19BCF4}"/>
              </a:ext>
            </a:extLst>
          </p:cNvPr>
          <p:cNvSpPr/>
          <p:nvPr/>
        </p:nvSpPr>
        <p:spPr>
          <a:xfrm>
            <a:off x="4564827" y="1841268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C2BA261-482F-3B8F-D848-F5039E1466AE}"/>
              </a:ext>
            </a:extLst>
          </p:cNvPr>
          <p:cNvSpPr/>
          <p:nvPr/>
        </p:nvSpPr>
        <p:spPr>
          <a:xfrm>
            <a:off x="8517418" y="1470979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58AD4C1-34F9-7365-A1B0-DB9322016FC5}"/>
              </a:ext>
            </a:extLst>
          </p:cNvPr>
          <p:cNvCxnSpPr>
            <a:cxnSpLocks/>
          </p:cNvCxnSpPr>
          <p:nvPr/>
        </p:nvCxnSpPr>
        <p:spPr>
          <a:xfrm>
            <a:off x="7879062" y="204032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6903C0DD-6C9E-8A8C-8277-D01529CB0BBD}"/>
              </a:ext>
            </a:extLst>
          </p:cNvPr>
          <p:cNvCxnSpPr>
            <a:cxnSpLocks/>
          </p:cNvCxnSpPr>
          <p:nvPr/>
        </p:nvCxnSpPr>
        <p:spPr>
          <a:xfrm>
            <a:off x="10035667" y="204032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67A03CD3-DE14-9423-F5A6-C2F36CD9F5F3}"/>
              </a:ext>
            </a:extLst>
          </p:cNvPr>
          <p:cNvSpPr/>
          <p:nvPr/>
        </p:nvSpPr>
        <p:spPr>
          <a:xfrm>
            <a:off x="10691277" y="1833290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9C8C1B33-A384-1C9F-7A04-87FFAF906E04}"/>
              </a:ext>
            </a:extLst>
          </p:cNvPr>
          <p:cNvSpPr/>
          <p:nvPr/>
        </p:nvSpPr>
        <p:spPr>
          <a:xfrm>
            <a:off x="6654112" y="1798784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06D49738-8614-D64A-94DF-752EF81605AD}"/>
              </a:ext>
            </a:extLst>
          </p:cNvPr>
          <p:cNvSpPr/>
          <p:nvPr/>
        </p:nvSpPr>
        <p:spPr>
          <a:xfrm>
            <a:off x="6654112" y="1212631"/>
            <a:ext cx="1354087" cy="4830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11C4C6D1-9A14-990F-FE5C-B5FAF8F329D3}"/>
              </a:ext>
            </a:extLst>
          </p:cNvPr>
          <p:cNvSpPr/>
          <p:nvPr/>
        </p:nvSpPr>
        <p:spPr>
          <a:xfrm>
            <a:off x="3512403" y="3173546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C94C95B-8303-9C55-290F-C84C84DEB023}"/>
              </a:ext>
            </a:extLst>
          </p:cNvPr>
          <p:cNvCxnSpPr>
            <a:cxnSpLocks/>
          </p:cNvCxnSpPr>
          <p:nvPr/>
        </p:nvCxnSpPr>
        <p:spPr>
          <a:xfrm>
            <a:off x="2874047" y="3742889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E18B705-FE2E-9B53-E387-C9830F8589D3}"/>
              </a:ext>
            </a:extLst>
          </p:cNvPr>
          <p:cNvCxnSpPr>
            <a:cxnSpLocks/>
          </p:cNvCxnSpPr>
          <p:nvPr/>
        </p:nvCxnSpPr>
        <p:spPr>
          <a:xfrm>
            <a:off x="5030652" y="3742889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33F63CD-DEBE-B42A-754D-2344BE051731}"/>
              </a:ext>
            </a:extLst>
          </p:cNvPr>
          <p:cNvSpPr/>
          <p:nvPr/>
        </p:nvSpPr>
        <p:spPr>
          <a:xfrm>
            <a:off x="9677409" y="3501350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3E0EA57-2F39-5BEE-5BE7-28E10E07AFBC}"/>
              </a:ext>
            </a:extLst>
          </p:cNvPr>
          <p:cNvSpPr/>
          <p:nvPr/>
        </p:nvSpPr>
        <p:spPr>
          <a:xfrm>
            <a:off x="5669008" y="3501351"/>
            <a:ext cx="1104181" cy="4830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F39F4988-AA87-6361-AD93-0E5500E4697F}"/>
              </a:ext>
            </a:extLst>
          </p:cNvPr>
          <p:cNvSpPr/>
          <p:nvPr/>
        </p:nvSpPr>
        <p:spPr>
          <a:xfrm>
            <a:off x="7465680" y="3173545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0FD1027-2074-30C3-E509-1C9F925199E2}"/>
              </a:ext>
            </a:extLst>
          </p:cNvPr>
          <p:cNvCxnSpPr>
            <a:cxnSpLocks/>
          </p:cNvCxnSpPr>
          <p:nvPr/>
        </p:nvCxnSpPr>
        <p:spPr>
          <a:xfrm>
            <a:off x="6827324" y="3742888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F0D41A4F-61E9-EF21-1B5C-1F8AEA5440D6}"/>
              </a:ext>
            </a:extLst>
          </p:cNvPr>
          <p:cNvCxnSpPr>
            <a:cxnSpLocks/>
          </p:cNvCxnSpPr>
          <p:nvPr/>
        </p:nvCxnSpPr>
        <p:spPr>
          <a:xfrm>
            <a:off x="8983929" y="3742888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A654FA43-DB27-1BE0-75B8-CE042450B3F7}"/>
              </a:ext>
            </a:extLst>
          </p:cNvPr>
          <p:cNvSpPr/>
          <p:nvPr/>
        </p:nvSpPr>
        <p:spPr>
          <a:xfrm>
            <a:off x="1904366" y="3476729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F5C2FD12-E791-73BE-3255-9432979F725A}"/>
              </a:ext>
            </a:extLst>
          </p:cNvPr>
          <p:cNvSpPr/>
          <p:nvPr/>
        </p:nvSpPr>
        <p:spPr>
          <a:xfrm>
            <a:off x="581380" y="1786954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29EEE7-7AEC-2D41-2164-E3E08FECC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0" y="2366523"/>
            <a:ext cx="491167" cy="49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70B7A894-D419-BD6A-3FC7-9BCE8180152C}"/>
              </a:ext>
            </a:extLst>
          </p:cNvPr>
          <p:cNvSpPr/>
          <p:nvPr/>
        </p:nvSpPr>
        <p:spPr>
          <a:xfrm>
            <a:off x="1211444" y="5074253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0A8AB30-5B4F-D2AE-0AEC-4262637E4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721" y="507425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76009F7-736A-4650-D5DA-4B11F95A9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406" y="50117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D81979DC-4835-2FEA-5E0F-4136D7209BBA}"/>
              </a:ext>
            </a:extLst>
          </p:cNvPr>
          <p:cNvSpPr/>
          <p:nvPr/>
        </p:nvSpPr>
        <p:spPr>
          <a:xfrm>
            <a:off x="7153126" y="5111445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6C5B0-1263-73CC-2E27-552924EDE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844" y="511144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45827606-C6A0-8FAD-4310-583FDD26A094}"/>
              </a:ext>
            </a:extLst>
          </p:cNvPr>
          <p:cNvSpPr/>
          <p:nvPr/>
        </p:nvSpPr>
        <p:spPr>
          <a:xfrm>
            <a:off x="10107513" y="5120048"/>
            <a:ext cx="1518249" cy="11386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C361CE4-C4C1-90AA-D8ED-2DA0063C2E41}"/>
              </a:ext>
            </a:extLst>
          </p:cNvPr>
          <p:cNvSpPr/>
          <p:nvPr/>
        </p:nvSpPr>
        <p:spPr>
          <a:xfrm>
            <a:off x="433852" y="955438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468E7451-90E0-6D0A-09DB-34F9A2FBE415}"/>
              </a:ext>
            </a:extLst>
          </p:cNvPr>
          <p:cNvSpPr/>
          <p:nvPr/>
        </p:nvSpPr>
        <p:spPr>
          <a:xfrm>
            <a:off x="433852" y="946175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A0FB92A-946F-FA0B-09CA-7708943F9B78}"/>
              </a:ext>
            </a:extLst>
          </p:cNvPr>
          <p:cNvSpPr/>
          <p:nvPr/>
        </p:nvSpPr>
        <p:spPr>
          <a:xfrm>
            <a:off x="6015056" y="921258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8F4E0F8-DC72-94C0-6251-11903FDD8275}"/>
              </a:ext>
            </a:extLst>
          </p:cNvPr>
          <p:cNvSpPr/>
          <p:nvPr/>
        </p:nvSpPr>
        <p:spPr>
          <a:xfrm>
            <a:off x="458491" y="3095292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E7B0FA64-7106-E639-5A83-BB651CEA347A}"/>
              </a:ext>
            </a:extLst>
          </p:cNvPr>
          <p:cNvSpPr/>
          <p:nvPr/>
        </p:nvSpPr>
        <p:spPr>
          <a:xfrm>
            <a:off x="470375" y="4681929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486A912C-2DC3-1749-FEE9-1990E918B192}"/>
              </a:ext>
            </a:extLst>
          </p:cNvPr>
          <p:cNvSpPr/>
          <p:nvPr/>
        </p:nvSpPr>
        <p:spPr>
          <a:xfrm>
            <a:off x="6547730" y="4683442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2994A3A-F454-DF94-F910-8AAC08471673}"/>
              </a:ext>
            </a:extLst>
          </p:cNvPr>
          <p:cNvSpPr txBox="1"/>
          <p:nvPr/>
        </p:nvSpPr>
        <p:spPr>
          <a:xfrm>
            <a:off x="611502" y="153576"/>
            <a:ext cx="1101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有那些在不訓練模型的情況下強化語言模型的方法</a:t>
            </a:r>
          </a:p>
        </p:txBody>
      </p:sp>
    </p:spTree>
    <p:extLst>
      <p:ext uri="{BB962C8B-B14F-4D97-AF65-F5344CB8AC3E}">
        <p14:creationId xmlns:p14="http://schemas.microsoft.com/office/powerpoint/2010/main" val="171760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0F4EC1C-03BB-E1F7-9268-AF0B47DBB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83" r="575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D79402C-3B43-F33E-461F-D0CB5C6B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0" lang="zh-TW" altLang="en-US" sz="3600" b="1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kumimoji="0" lang="en-US" altLang="zh-TW" sz="3600" b="1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kumimoji="0" lang="zh-TW" altLang="en-US" sz="3600" b="1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葬送的芙莉蓮</a:t>
            </a:r>
            <a:r>
              <a:rPr kumimoji="0" lang="en-US" altLang="zh-TW" sz="3600" b="1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》25, 26 </a:t>
            </a:r>
            <a:r>
              <a:rPr kumimoji="0" lang="zh-TW" altLang="en-US" sz="3600" b="1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話動畫講起</a:t>
            </a:r>
            <a:endParaRPr lang="en-US" altLang="zh-TW" sz="36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49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CED8E4-3BBC-ABA3-7F2E-F9B0149AC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z="440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kumimoji="0" lang="en-US" altLang="zh-TW" sz="440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kumimoji="0" lang="zh-TW" altLang="en-US" sz="440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葬送的芙莉蓮</a:t>
            </a:r>
            <a:r>
              <a:rPr kumimoji="0" lang="en-US" altLang="zh-TW" sz="440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》25, 26 </a:t>
            </a:r>
            <a:r>
              <a:rPr kumimoji="0" lang="zh-TW" altLang="en-US" sz="440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話動畫講起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82DA23A-8AB4-15B9-9111-4B751F63F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84" y="1399491"/>
            <a:ext cx="10326116" cy="5203606"/>
          </a:xfrm>
          <a:prstGeom prst="rect">
            <a:avLst/>
          </a:prstGeom>
        </p:spPr>
      </p:pic>
      <p:pic>
        <p:nvPicPr>
          <p:cNvPr id="13" name="圖片 12" descr="一張含有 卡通, 服裝, 虛構角色, 服裝設計 的圖片&#10;&#10;自動產生的描述">
            <a:extLst>
              <a:ext uri="{FF2B5EF4-FFF2-40B4-BE49-F238E27FC236}">
                <a16:creationId xmlns:a16="http://schemas.microsoft.com/office/drawing/2014/main" id="{86F1147E-9100-5AC6-E608-0FF7536A0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838" y="1526172"/>
            <a:ext cx="5574954" cy="5076925"/>
          </a:xfrm>
          <a:prstGeom prst="rect">
            <a:avLst/>
          </a:prstGeom>
        </p:spPr>
      </p:pic>
      <p:pic>
        <p:nvPicPr>
          <p:cNvPr id="15" name="圖片 14" descr="一張含有 卡通, 虛構角色, 服裝, 服裝設計 的圖片&#10;&#10;自動產生的描述">
            <a:extLst>
              <a:ext uri="{FF2B5EF4-FFF2-40B4-BE49-F238E27FC236}">
                <a16:creationId xmlns:a16="http://schemas.microsoft.com/office/drawing/2014/main" id="{0392F19D-71CE-DC33-426E-DB29E54EE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491"/>
            <a:ext cx="5574954" cy="5076924"/>
          </a:xfrm>
          <a:prstGeom prst="rect">
            <a:avLst/>
          </a:prstGeom>
        </p:spPr>
      </p:pic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E0C82129-8C59-0DDF-99E1-FBFFE835A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F228B9B-66FD-38F1-5BA8-97359F27E371}"/>
              </a:ext>
            </a:extLst>
          </p:cNvPr>
          <p:cNvSpPr txBox="1"/>
          <p:nvPr/>
        </p:nvSpPr>
        <p:spPr>
          <a:xfrm>
            <a:off x="9859614" y="112991"/>
            <a:ext cx="284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圖片來源：萌娘百科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A60BF85-30C1-3BA9-7D9B-0044BA5A2AFA}"/>
              </a:ext>
            </a:extLst>
          </p:cNvPr>
          <p:cNvSpPr txBox="1"/>
          <p:nvPr/>
        </p:nvSpPr>
        <p:spPr>
          <a:xfrm>
            <a:off x="838200" y="4787792"/>
            <a:ext cx="1546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b="1" dirty="0">
                <a:solidFill>
                  <a:srgbClr val="FFFF00"/>
                </a:solidFill>
              </a:rPr>
              <a:t>GPT-4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CAF0DDB-23BE-E259-84FA-2EA22B477A96}"/>
              </a:ext>
            </a:extLst>
          </p:cNvPr>
          <p:cNvSpPr txBox="1"/>
          <p:nvPr/>
        </p:nvSpPr>
        <p:spPr>
          <a:xfrm>
            <a:off x="6602638" y="4711592"/>
            <a:ext cx="2208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其他模型</a:t>
            </a:r>
          </a:p>
        </p:txBody>
      </p:sp>
    </p:spTree>
    <p:extLst>
      <p:ext uri="{BB962C8B-B14F-4D97-AF65-F5344CB8AC3E}">
        <p14:creationId xmlns:p14="http://schemas.microsoft.com/office/powerpoint/2010/main" val="351150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9014C-4236-662E-0E09-B7712D892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B43D62-0643-F4B4-BEA7-4BC0B248C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模型合作：讓合適的模型做合適的事情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DD027714-08AE-30D3-4008-38FB3F13418D}"/>
              </a:ext>
            </a:extLst>
          </p:cNvPr>
          <p:cNvSpPr/>
          <p:nvPr/>
        </p:nvSpPr>
        <p:spPr>
          <a:xfrm>
            <a:off x="7787503" y="1755933"/>
            <a:ext cx="1887164" cy="8691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4ABCC2F-FFEF-43F3-A017-FDE363F11A72}"/>
              </a:ext>
            </a:extLst>
          </p:cNvPr>
          <p:cNvSpPr/>
          <p:nvPr/>
        </p:nvSpPr>
        <p:spPr>
          <a:xfrm>
            <a:off x="2479665" y="2686024"/>
            <a:ext cx="1518249" cy="1138687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B865D28-87EF-EB2F-A71E-961D1DEB0FBF}"/>
              </a:ext>
            </a:extLst>
          </p:cNvPr>
          <p:cNvSpPr/>
          <p:nvPr/>
        </p:nvSpPr>
        <p:spPr>
          <a:xfrm>
            <a:off x="7787503" y="2895489"/>
            <a:ext cx="1887164" cy="8691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AF62E9E-265C-6B5B-8288-DC55964683BC}"/>
              </a:ext>
            </a:extLst>
          </p:cNvPr>
          <p:cNvSpPr/>
          <p:nvPr/>
        </p:nvSpPr>
        <p:spPr>
          <a:xfrm>
            <a:off x="7787503" y="4035045"/>
            <a:ext cx="1887164" cy="86915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4A57EF-94FB-0312-BB4F-598A03E5E9DC}"/>
              </a:ext>
            </a:extLst>
          </p:cNvPr>
          <p:cNvSpPr txBox="1"/>
          <p:nvPr/>
        </p:nvSpPr>
        <p:spPr>
          <a:xfrm>
            <a:off x="2295207" y="3908818"/>
            <a:ext cx="1887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判斷那一個工作該給誰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24FF912-3A61-F9DB-56B6-F74957F35778}"/>
              </a:ext>
            </a:extLst>
          </p:cNvPr>
          <p:cNvSpPr txBox="1"/>
          <p:nvPr/>
        </p:nvSpPr>
        <p:spPr>
          <a:xfrm>
            <a:off x="838200" y="2839868"/>
            <a:ext cx="1037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B16E315-FF8A-B8F1-BCFE-DED91E6C6A95}"/>
              </a:ext>
            </a:extLst>
          </p:cNvPr>
          <p:cNvCxnSpPr>
            <a:cxnSpLocks/>
          </p:cNvCxnSpPr>
          <p:nvPr/>
        </p:nvCxnSpPr>
        <p:spPr>
          <a:xfrm>
            <a:off x="1875815" y="3257036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F580E09-FADA-D438-69EE-4845A480CCC5}"/>
              </a:ext>
            </a:extLst>
          </p:cNvPr>
          <p:cNvSpPr txBox="1"/>
          <p:nvPr/>
        </p:nvSpPr>
        <p:spPr>
          <a:xfrm>
            <a:off x="6747852" y="4979626"/>
            <a:ext cx="3980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不同能力、不同成本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848C236-20C7-297B-08CC-1C0441483F16}"/>
              </a:ext>
            </a:extLst>
          </p:cNvPr>
          <p:cNvSpPr txBox="1"/>
          <p:nvPr/>
        </p:nvSpPr>
        <p:spPr>
          <a:xfrm>
            <a:off x="891001" y="4979626"/>
            <a:ext cx="5448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其實在展示平台上為你服務的不一定是同一個模型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A3722F2-3FE1-E5F6-9FF2-C79120D8104D}"/>
              </a:ext>
            </a:extLst>
          </p:cNvPr>
          <p:cNvCxnSpPr>
            <a:cxnSpLocks/>
          </p:cNvCxnSpPr>
          <p:nvPr/>
        </p:nvCxnSpPr>
        <p:spPr>
          <a:xfrm>
            <a:off x="7060304" y="2124116"/>
            <a:ext cx="72719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D7D0169-A131-8CA5-70AF-AA92DF0A2F66}"/>
              </a:ext>
            </a:extLst>
          </p:cNvPr>
          <p:cNvSpPr txBox="1"/>
          <p:nvPr/>
        </p:nvSpPr>
        <p:spPr>
          <a:xfrm>
            <a:off x="4452303" y="2875853"/>
            <a:ext cx="1887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就決定是你了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C21F279-14ED-7771-67AC-D2CAC798448A}"/>
              </a:ext>
            </a:extLst>
          </p:cNvPr>
          <p:cNvCxnSpPr>
            <a:cxnSpLocks/>
          </p:cNvCxnSpPr>
          <p:nvPr/>
        </p:nvCxnSpPr>
        <p:spPr>
          <a:xfrm>
            <a:off x="3997914" y="3265532"/>
            <a:ext cx="4543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DEC1AFD-1704-13F3-33B5-91403F10794B}"/>
              </a:ext>
            </a:extLst>
          </p:cNvPr>
          <p:cNvSpPr txBox="1"/>
          <p:nvPr/>
        </p:nvSpPr>
        <p:spPr>
          <a:xfrm>
            <a:off x="6130263" y="1690688"/>
            <a:ext cx="1037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25DC7346-E782-1CB0-2484-640B088F30EE}"/>
              </a:ext>
            </a:extLst>
          </p:cNvPr>
          <p:cNvCxnSpPr>
            <a:cxnSpLocks/>
          </p:cNvCxnSpPr>
          <p:nvPr/>
        </p:nvCxnSpPr>
        <p:spPr>
          <a:xfrm>
            <a:off x="9674667" y="2124116"/>
            <a:ext cx="72719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E3E1C15-4137-96F1-716A-13E7162E6430}"/>
              </a:ext>
            </a:extLst>
          </p:cNvPr>
          <p:cNvSpPr txBox="1"/>
          <p:nvPr/>
        </p:nvSpPr>
        <p:spPr>
          <a:xfrm>
            <a:off x="10316185" y="1711045"/>
            <a:ext cx="1037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F097CDE-46A8-9A40-4BA7-C6B87633B890}"/>
              </a:ext>
            </a:extLst>
          </p:cNvPr>
          <p:cNvGrpSpPr/>
          <p:nvPr/>
        </p:nvGrpSpPr>
        <p:grpSpPr>
          <a:xfrm>
            <a:off x="927102" y="5962155"/>
            <a:ext cx="6096000" cy="462068"/>
            <a:chOff x="927102" y="5962155"/>
            <a:chExt cx="6096000" cy="462068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90B19EA-43EB-9F6D-C7E1-5C7C528CE6EF}"/>
                </a:ext>
              </a:extLst>
            </p:cNvPr>
            <p:cNvSpPr txBox="1"/>
            <p:nvPr/>
          </p:nvSpPr>
          <p:spPr>
            <a:xfrm>
              <a:off x="2675050" y="6054891"/>
              <a:ext cx="35545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https://arxiv.org/abs/2305.05176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9C517E0A-E674-1082-7F2B-2BE4B3709C66}"/>
                </a:ext>
              </a:extLst>
            </p:cNvPr>
            <p:cNvSpPr txBox="1"/>
            <p:nvPr/>
          </p:nvSpPr>
          <p:spPr>
            <a:xfrm>
              <a:off x="927102" y="5962155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Roboto" panose="02000000000000000000" pitchFamily="2" charset="0"/>
                  <a:ea typeface="新細明體" panose="02020500000000000000" pitchFamily="18" charset="-120"/>
                  <a:cs typeface="+mn-cs"/>
                </a:rPr>
                <a:t>FrugalGPT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20AFAC3-926B-F4EA-9EA6-F2C0800980CC}"/>
              </a:ext>
            </a:extLst>
          </p:cNvPr>
          <p:cNvSpPr txBox="1"/>
          <p:nvPr/>
        </p:nvSpPr>
        <p:spPr>
          <a:xfrm>
            <a:off x="6466540" y="5541130"/>
            <a:ext cx="7143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video: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https://youtu.be/vxxPtDCb9Go?si=WO4eqPTHDyS1pal3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https://youtu.be/VpKN3KvSK6c?si=lyqO8QSHBno89HIG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40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3" grpId="0"/>
      <p:bldP spid="15" grpId="0"/>
      <p:bldP spid="16" grpId="0"/>
      <p:bldP spid="21" grpId="0"/>
      <p:bldP spid="25" grpId="0"/>
      <p:bldP spid="27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BED9C0-20FA-3FED-552B-16762334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模型合作：讓模型彼此討論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6960DCA-84C7-C763-F718-2750E5BB6342}"/>
              </a:ext>
            </a:extLst>
          </p:cNvPr>
          <p:cNvSpPr/>
          <p:nvPr/>
        </p:nvSpPr>
        <p:spPr>
          <a:xfrm>
            <a:off x="2178553" y="3446653"/>
            <a:ext cx="2075321" cy="10548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AB5584-45C8-8E78-AE4B-FEF2E767BE52}"/>
              </a:ext>
            </a:extLst>
          </p:cNvPr>
          <p:cNvSpPr txBox="1"/>
          <p:nvPr/>
        </p:nvSpPr>
        <p:spPr>
          <a:xfrm>
            <a:off x="2751755" y="1585607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任務輸入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72ECE87-8114-4E2F-DD39-19C6CFE0882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216213" y="2416604"/>
            <a:ext cx="1" cy="10143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D756FF12-D402-8415-253A-D8BB3C4C01F9}"/>
              </a:ext>
            </a:extLst>
          </p:cNvPr>
          <p:cNvSpPr/>
          <p:nvPr/>
        </p:nvSpPr>
        <p:spPr>
          <a:xfrm>
            <a:off x="3439537" y="4794314"/>
            <a:ext cx="2311827" cy="661453"/>
          </a:xfrm>
          <a:prstGeom prst="wedgeRoundRectCallout">
            <a:avLst>
              <a:gd name="adj1" fmla="val -59590"/>
              <a:gd name="adj2" fmla="val -9523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17F6888E-B1B5-C3D8-98AD-1EDFC002A499}"/>
              </a:ext>
            </a:extLst>
          </p:cNvPr>
          <p:cNvSpPr/>
          <p:nvPr/>
        </p:nvSpPr>
        <p:spPr>
          <a:xfrm>
            <a:off x="3439536" y="5600145"/>
            <a:ext cx="2311827" cy="661453"/>
          </a:xfrm>
          <a:prstGeom prst="wedgeRoundRectCallout">
            <a:avLst>
              <a:gd name="adj1" fmla="val -59590"/>
              <a:gd name="adj2" fmla="val -207950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ED518F4-8D32-E976-1B7D-1730B2AAF123}"/>
              </a:ext>
            </a:extLst>
          </p:cNvPr>
          <p:cNvCxnSpPr>
            <a:cxnSpLocks/>
          </p:cNvCxnSpPr>
          <p:nvPr/>
        </p:nvCxnSpPr>
        <p:spPr>
          <a:xfrm>
            <a:off x="4949919" y="2896064"/>
            <a:ext cx="0" cy="181384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C2821C3-1289-8D0B-8EC9-E1135CA0DF33}"/>
              </a:ext>
            </a:extLst>
          </p:cNvPr>
          <p:cNvCxnSpPr>
            <a:cxnSpLocks/>
          </p:cNvCxnSpPr>
          <p:nvPr/>
        </p:nvCxnSpPr>
        <p:spPr>
          <a:xfrm flipH="1">
            <a:off x="3280966" y="2896064"/>
            <a:ext cx="1668953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74CB2C9-227A-09D9-163F-273853267576}"/>
              </a:ext>
            </a:extLst>
          </p:cNvPr>
          <p:cNvSpPr/>
          <p:nvPr/>
        </p:nvSpPr>
        <p:spPr>
          <a:xfrm>
            <a:off x="6829140" y="3413323"/>
            <a:ext cx="1179656" cy="10548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B4CA724D-CB21-2696-9DEC-49B6D84D4BEB}"/>
              </a:ext>
            </a:extLst>
          </p:cNvPr>
          <p:cNvSpPr/>
          <p:nvPr/>
        </p:nvSpPr>
        <p:spPr>
          <a:xfrm>
            <a:off x="10174144" y="3413323"/>
            <a:ext cx="1179656" cy="1054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F178B30-91A1-7B3D-B04A-FF86928EA2B5}"/>
              </a:ext>
            </a:extLst>
          </p:cNvPr>
          <p:cNvSpPr txBox="1"/>
          <p:nvPr/>
        </p:nvSpPr>
        <p:spPr>
          <a:xfrm>
            <a:off x="6967337" y="2183396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任務輸入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E8A493F-4F65-1F45-8B64-A20C26914751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431795" y="3014393"/>
            <a:ext cx="0" cy="376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D444978-D60F-5807-B609-CF673DCE314C}"/>
              </a:ext>
            </a:extLst>
          </p:cNvPr>
          <p:cNvSpPr txBox="1"/>
          <p:nvPr/>
        </p:nvSpPr>
        <p:spPr>
          <a:xfrm>
            <a:off x="10326409" y="2193042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任務輸入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AF7E5AC1-C900-EFFA-882A-7B9E2F9180E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0790867" y="3024039"/>
            <a:ext cx="0" cy="376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語音泡泡: 圓角矩形 23">
            <a:extLst>
              <a:ext uri="{FF2B5EF4-FFF2-40B4-BE49-F238E27FC236}">
                <a16:creationId xmlns:a16="http://schemas.microsoft.com/office/drawing/2014/main" id="{A23BFAC4-3E53-7268-66EA-E35F89BEA6B3}"/>
              </a:ext>
            </a:extLst>
          </p:cNvPr>
          <p:cNvSpPr/>
          <p:nvPr/>
        </p:nvSpPr>
        <p:spPr>
          <a:xfrm>
            <a:off x="8391988" y="1998808"/>
            <a:ext cx="1438684" cy="661453"/>
          </a:xfrm>
          <a:prstGeom prst="wedgeRoundRectCallout">
            <a:avLst>
              <a:gd name="adj1" fmla="val -84035"/>
              <a:gd name="adj2" fmla="val 18763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語音泡泡: 圓角矩形 24">
            <a:extLst>
              <a:ext uri="{FF2B5EF4-FFF2-40B4-BE49-F238E27FC236}">
                <a16:creationId xmlns:a16="http://schemas.microsoft.com/office/drawing/2014/main" id="{432371DC-55D4-93D5-54F0-F391BF19D793}"/>
              </a:ext>
            </a:extLst>
          </p:cNvPr>
          <p:cNvSpPr/>
          <p:nvPr/>
        </p:nvSpPr>
        <p:spPr>
          <a:xfrm>
            <a:off x="8409201" y="2881580"/>
            <a:ext cx="1438684" cy="661453"/>
          </a:xfrm>
          <a:prstGeom prst="wedgeRoundRectCallout">
            <a:avLst>
              <a:gd name="adj1" fmla="val 65571"/>
              <a:gd name="adj2" fmla="val 5577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語音泡泡: 圓角矩形 25">
            <a:extLst>
              <a:ext uri="{FF2B5EF4-FFF2-40B4-BE49-F238E27FC236}">
                <a16:creationId xmlns:a16="http://schemas.microsoft.com/office/drawing/2014/main" id="{7499E6E7-684F-B566-F729-E6E4167F5F12}"/>
              </a:ext>
            </a:extLst>
          </p:cNvPr>
          <p:cNvSpPr/>
          <p:nvPr/>
        </p:nvSpPr>
        <p:spPr>
          <a:xfrm>
            <a:off x="8387538" y="3713715"/>
            <a:ext cx="1438684" cy="661453"/>
          </a:xfrm>
          <a:prstGeom prst="wedgeRoundRectCallout">
            <a:avLst>
              <a:gd name="adj1" fmla="val -85013"/>
              <a:gd name="adj2" fmla="val -2717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語音泡泡: 圓角矩形 26">
            <a:extLst>
              <a:ext uri="{FF2B5EF4-FFF2-40B4-BE49-F238E27FC236}">
                <a16:creationId xmlns:a16="http://schemas.microsoft.com/office/drawing/2014/main" id="{6C56D600-4B38-4E07-2637-E6565E137C6C}"/>
              </a:ext>
            </a:extLst>
          </p:cNvPr>
          <p:cNvSpPr/>
          <p:nvPr/>
        </p:nvSpPr>
        <p:spPr>
          <a:xfrm>
            <a:off x="8401606" y="4575271"/>
            <a:ext cx="1438684" cy="661453"/>
          </a:xfrm>
          <a:prstGeom prst="wedgeRoundRectCallout">
            <a:avLst>
              <a:gd name="adj1" fmla="val 81216"/>
              <a:gd name="adj2" fmla="val -8034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C8E66116-E1B1-849F-6527-0DB33E125808}"/>
              </a:ext>
            </a:extLst>
          </p:cNvPr>
          <p:cNvSpPr/>
          <p:nvPr/>
        </p:nvSpPr>
        <p:spPr>
          <a:xfrm>
            <a:off x="8387538" y="5428623"/>
            <a:ext cx="1438684" cy="661453"/>
          </a:xfrm>
          <a:prstGeom prst="wedgeRoundRectCallout">
            <a:avLst>
              <a:gd name="adj1" fmla="val -100658"/>
              <a:gd name="adj2" fmla="val -20794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DF3A96B-B318-A820-03AB-73388638F535}"/>
              </a:ext>
            </a:extLst>
          </p:cNvPr>
          <p:cNvSpPr txBox="1"/>
          <p:nvPr/>
        </p:nvSpPr>
        <p:spPr>
          <a:xfrm>
            <a:off x="785180" y="1561731"/>
            <a:ext cx="92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反省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0823EF7-31B7-8673-7870-0C820AA976BA}"/>
              </a:ext>
            </a:extLst>
          </p:cNvPr>
          <p:cNvSpPr txBox="1"/>
          <p:nvPr/>
        </p:nvSpPr>
        <p:spPr>
          <a:xfrm>
            <a:off x="5900225" y="1429078"/>
            <a:ext cx="92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討論</a:t>
            </a:r>
          </a:p>
        </p:txBody>
      </p:sp>
    </p:spTree>
    <p:extLst>
      <p:ext uri="{BB962C8B-B14F-4D97-AF65-F5344CB8AC3E}">
        <p14:creationId xmlns:p14="http://schemas.microsoft.com/office/powerpoint/2010/main" val="178772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8" grpId="0" animBg="1"/>
      <p:bldP spid="19" grpId="0"/>
      <p:bldP spid="22" grpId="0"/>
      <p:bldP spid="24" grpId="0" animBg="1"/>
      <p:bldP spid="25" grpId="0" animBg="1"/>
      <p:bldP spid="26" grpId="0" animBg="1"/>
      <p:bldP spid="27" grpId="0" animBg="1"/>
      <p:bldP spid="28" grpId="0" animBg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3F01FC-8342-4AAC-BE3B-0B638546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模型合作：讓模型彼此討論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C3277E-92A0-8E05-32CD-983C53431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4A57CE0-0F9B-BAD3-C96C-E984ABC38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724" y="1435337"/>
            <a:ext cx="6537794" cy="505753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F888408-12C1-80D8-19DA-6824A7B1079A}"/>
              </a:ext>
            </a:extLst>
          </p:cNvPr>
          <p:cNvSpPr txBox="1"/>
          <p:nvPr/>
        </p:nvSpPr>
        <p:spPr>
          <a:xfrm>
            <a:off x="1434353" y="5942568"/>
            <a:ext cx="3872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https://arxiv.org/abs/2305.19118</a:t>
            </a:r>
          </a:p>
        </p:txBody>
      </p:sp>
    </p:spTree>
    <p:extLst>
      <p:ext uri="{BB962C8B-B14F-4D97-AF65-F5344CB8AC3E}">
        <p14:creationId xmlns:p14="http://schemas.microsoft.com/office/powerpoint/2010/main" val="244761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8A7F13-FDD9-4C43-4D3A-3A637258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模型合作：多一點模型一起討論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9409FE0-A5F1-9635-6A1C-E58A9AA56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06" y="1962664"/>
            <a:ext cx="11364988" cy="399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37F842A-A3A1-D97F-D099-DAA1FCC238C8}"/>
              </a:ext>
            </a:extLst>
          </p:cNvPr>
          <p:cNvSpPr txBox="1"/>
          <p:nvPr/>
        </p:nvSpPr>
        <p:spPr>
          <a:xfrm>
            <a:off x="838200" y="12726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https://arxiv.org/abs/2305.14325</a:t>
            </a:r>
          </a:p>
        </p:txBody>
      </p:sp>
    </p:spTree>
    <p:extLst>
      <p:ext uri="{BB962C8B-B14F-4D97-AF65-F5344CB8AC3E}">
        <p14:creationId xmlns:p14="http://schemas.microsoft.com/office/powerpoint/2010/main" val="82123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310F6F-506C-8FF6-6D13-E7AA181D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模型合作：多模型怎麼討論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B7D78A-4DF7-BAF2-D898-25CF671D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5A6C25-F63D-9569-A18E-39E007DCA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35" y="1825625"/>
            <a:ext cx="8903637" cy="411572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8EEFBD8-E238-3D93-4B59-70D86748A36C}"/>
              </a:ext>
            </a:extLst>
          </p:cNvPr>
          <p:cNvSpPr txBox="1"/>
          <p:nvPr/>
        </p:nvSpPr>
        <p:spPr>
          <a:xfrm>
            <a:off x="7989794" y="12643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https://arxiv.org/abs/2312.01823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BD02682-619B-C76C-144F-951F96002E56}"/>
              </a:ext>
            </a:extLst>
          </p:cNvPr>
          <p:cNvSpPr txBox="1"/>
          <p:nvPr/>
        </p:nvSpPr>
        <p:spPr>
          <a:xfrm>
            <a:off x="7989794" y="887827"/>
            <a:ext cx="4202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Exchange-of-Thought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554EEEA-4AEE-4DE7-F424-CCA459AD890F}"/>
              </a:ext>
            </a:extLst>
          </p:cNvPr>
          <p:cNvSpPr txBox="1"/>
          <p:nvPr/>
        </p:nvSpPr>
        <p:spPr>
          <a:xfrm>
            <a:off x="5862918" y="6081067"/>
            <a:ext cx="5844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不同任務最合適的討論方式是不一樣的</a:t>
            </a:r>
          </a:p>
        </p:txBody>
      </p:sp>
    </p:spTree>
    <p:extLst>
      <p:ext uri="{BB962C8B-B14F-4D97-AF65-F5344CB8AC3E}">
        <p14:creationId xmlns:p14="http://schemas.microsoft.com/office/powerpoint/2010/main" val="138615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79A77-A360-60E9-1AFA-696E950C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26638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討論要怎麼停下來？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CAF6B14-A095-1A55-3AEF-119509A5B0D8}"/>
              </a:ext>
            </a:extLst>
          </p:cNvPr>
          <p:cNvSpPr/>
          <p:nvPr/>
        </p:nvSpPr>
        <p:spPr>
          <a:xfrm>
            <a:off x="4666132" y="587369"/>
            <a:ext cx="1882589" cy="6614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BCABFF-FD12-876B-44A1-F912470E34CA}"/>
              </a:ext>
            </a:extLst>
          </p:cNvPr>
          <p:cNvSpPr/>
          <p:nvPr/>
        </p:nvSpPr>
        <p:spPr>
          <a:xfrm>
            <a:off x="9838769" y="1520726"/>
            <a:ext cx="1882589" cy="6561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792A7B1-4BAF-E0B9-E3B6-697A836C7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256" y="217687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FB71B062-DA4C-443C-5696-927D27A7A7C5}"/>
              </a:ext>
            </a:extLst>
          </p:cNvPr>
          <p:cNvSpPr/>
          <p:nvPr/>
        </p:nvSpPr>
        <p:spPr>
          <a:xfrm>
            <a:off x="7153840" y="365125"/>
            <a:ext cx="2052918" cy="661453"/>
          </a:xfrm>
          <a:prstGeom prst="wedgeRoundRectCallout">
            <a:avLst>
              <a:gd name="adj1" fmla="val -72546"/>
              <a:gd name="adj2" fmla="val 4088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我覺得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06822CD0-8943-B237-12A5-5C9CB202AC11}"/>
              </a:ext>
            </a:extLst>
          </p:cNvPr>
          <p:cNvSpPr/>
          <p:nvPr/>
        </p:nvSpPr>
        <p:spPr>
          <a:xfrm>
            <a:off x="7153840" y="1425565"/>
            <a:ext cx="2052918" cy="661453"/>
          </a:xfrm>
          <a:prstGeom prst="wedgeRoundRectCallout">
            <a:avLst>
              <a:gd name="adj1" fmla="val 78645"/>
              <a:gd name="adj2" fmla="val 2733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我不同意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F54D093B-345A-21CE-87E7-B049D52B1251}"/>
              </a:ext>
            </a:extLst>
          </p:cNvPr>
          <p:cNvSpPr/>
          <p:nvPr/>
        </p:nvSpPr>
        <p:spPr>
          <a:xfrm>
            <a:off x="5925671" y="2453380"/>
            <a:ext cx="4603380" cy="661453"/>
          </a:xfrm>
          <a:prstGeom prst="wedgeRoundRectCallout">
            <a:avLst>
              <a:gd name="adj1" fmla="val -72546"/>
              <a:gd name="adj2" fmla="val 4088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未達成共識，討論繼續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231F637-BEFD-FEC8-CCD3-CC8FB9604E88}"/>
              </a:ext>
            </a:extLst>
          </p:cNvPr>
          <p:cNvSpPr/>
          <p:nvPr/>
        </p:nvSpPr>
        <p:spPr>
          <a:xfrm>
            <a:off x="4684061" y="3733107"/>
            <a:ext cx="1882589" cy="6614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D6B23D1-0977-E83D-46B3-AD0499A2C121}"/>
              </a:ext>
            </a:extLst>
          </p:cNvPr>
          <p:cNvSpPr/>
          <p:nvPr/>
        </p:nvSpPr>
        <p:spPr>
          <a:xfrm>
            <a:off x="9856698" y="4666464"/>
            <a:ext cx="1882589" cy="6561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0E4AE7D3-60AE-76CE-3012-1D25CCFEA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185" y="532261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語音泡泡: 圓角矩形 17">
            <a:extLst>
              <a:ext uri="{FF2B5EF4-FFF2-40B4-BE49-F238E27FC236}">
                <a16:creationId xmlns:a16="http://schemas.microsoft.com/office/drawing/2014/main" id="{73CAE876-D370-4C5C-6622-D31E27BBA3F2}"/>
              </a:ext>
            </a:extLst>
          </p:cNvPr>
          <p:cNvSpPr/>
          <p:nvPr/>
        </p:nvSpPr>
        <p:spPr>
          <a:xfrm>
            <a:off x="7171769" y="3510863"/>
            <a:ext cx="2052918" cy="661453"/>
          </a:xfrm>
          <a:prstGeom prst="wedgeRoundRectCallout">
            <a:avLst>
              <a:gd name="adj1" fmla="val -72546"/>
              <a:gd name="adj2" fmla="val 4088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那我覺得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語音泡泡: 圓角矩形 18">
            <a:extLst>
              <a:ext uri="{FF2B5EF4-FFF2-40B4-BE49-F238E27FC236}">
                <a16:creationId xmlns:a16="http://schemas.microsoft.com/office/drawing/2014/main" id="{E3F83840-1D88-E21F-8278-07EF60BE97A8}"/>
              </a:ext>
            </a:extLst>
          </p:cNvPr>
          <p:cNvSpPr/>
          <p:nvPr/>
        </p:nvSpPr>
        <p:spPr>
          <a:xfrm>
            <a:off x="7171769" y="4571303"/>
            <a:ext cx="2052918" cy="661453"/>
          </a:xfrm>
          <a:prstGeom prst="wedgeRoundRectCallout">
            <a:avLst>
              <a:gd name="adj1" fmla="val 78645"/>
              <a:gd name="adj2" fmla="val 2733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有道理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語音泡泡: 圓角矩形 19">
            <a:extLst>
              <a:ext uri="{FF2B5EF4-FFF2-40B4-BE49-F238E27FC236}">
                <a16:creationId xmlns:a16="http://schemas.microsoft.com/office/drawing/2014/main" id="{59FF73B2-CF62-546F-6CBD-19937BAC3134}"/>
              </a:ext>
            </a:extLst>
          </p:cNvPr>
          <p:cNvSpPr/>
          <p:nvPr/>
        </p:nvSpPr>
        <p:spPr>
          <a:xfrm>
            <a:off x="5962650" y="5599118"/>
            <a:ext cx="4603380" cy="661453"/>
          </a:xfrm>
          <a:prstGeom prst="wedgeRoundRectCallout">
            <a:avLst>
              <a:gd name="adj1" fmla="val -72546"/>
              <a:gd name="adj2" fmla="val 4088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達成共識，結論是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B2CC95E-749D-BE31-6945-1F942192F6A5}"/>
              </a:ext>
            </a:extLst>
          </p:cNvPr>
          <p:cNvSpPr txBox="1"/>
          <p:nvPr/>
        </p:nvSpPr>
        <p:spPr>
          <a:xfrm>
            <a:off x="2308669" y="2595973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裁判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257DDC-4140-992D-55C5-BF9A4EB4AE6B}"/>
              </a:ext>
            </a:extLst>
          </p:cNvPr>
          <p:cNvSpPr txBox="1"/>
          <p:nvPr/>
        </p:nvSpPr>
        <p:spPr>
          <a:xfrm>
            <a:off x="2308669" y="5661878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裁判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20237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2" grpId="0"/>
    </p:bld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672</Words>
  <Application>Microsoft Macintosh PowerPoint</Application>
  <PresentationFormat>宽屏</PresentationFormat>
  <Paragraphs>174</Paragraphs>
  <Slides>16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微軟正黑體</vt:lpstr>
      <vt:lpstr>Aptos</vt:lpstr>
      <vt:lpstr>Arial</vt:lpstr>
      <vt:lpstr>Calibri</vt:lpstr>
      <vt:lpstr>Calibri Light</vt:lpstr>
      <vt:lpstr>Roboto</vt:lpstr>
      <vt:lpstr>1_Office 佈景主題</vt:lpstr>
      <vt:lpstr>PowerPoint 演示文稿</vt:lpstr>
      <vt:lpstr>從《葬送的芙莉蓮》25, 26 話動畫講起</vt:lpstr>
      <vt:lpstr>從《葬送的芙莉蓮》25, 26 話動畫講起</vt:lpstr>
      <vt:lpstr>模型合作：讓合適的模型做合適的事情</vt:lpstr>
      <vt:lpstr>模型合作：讓模型彼此討論</vt:lpstr>
      <vt:lpstr>模型合作：讓模型彼此討論</vt:lpstr>
      <vt:lpstr>模型合作：多一點模型一起討論</vt:lpstr>
      <vt:lpstr>模型合作：多模型怎麼討論</vt:lpstr>
      <vt:lpstr>討論要怎麼停下來？</vt:lpstr>
      <vt:lpstr>PowerPoint 演示文稿</vt:lpstr>
      <vt:lpstr>PowerPoint 演示文稿</vt:lpstr>
      <vt:lpstr>引入不同的腳色</vt:lpstr>
      <vt:lpstr>PowerPoint 演示文稿</vt:lpstr>
      <vt:lpstr>PowerPoint 演示文稿</vt:lpstr>
      <vt:lpstr>由 AI 組成的社群!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Microsoft Office User</cp:lastModifiedBy>
  <cp:revision>17</cp:revision>
  <dcterms:created xsi:type="dcterms:W3CDTF">2024-03-09T17:45:57Z</dcterms:created>
  <dcterms:modified xsi:type="dcterms:W3CDTF">2025-01-26T14:30:09Z</dcterms:modified>
</cp:coreProperties>
</file>